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8" r:id="rId21"/>
    <p:sldId id="274" r:id="rId22"/>
    <p:sldId id="275" r:id="rId23"/>
    <p:sldId id="276" r:id="rId24"/>
  </p:sldIdLst>
  <p:sldSz cx="9144000" cy="5143500" type="screen16x9"/>
  <p:notesSz cx="6858000" cy="9144000"/>
  <p:embeddedFontLst>
    <p:embeddedFont>
      <p:font typeface="Cabin Condensed SemiBold" panose="020B060402020202020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ews Cycle" panose="020B0604020202020204" charset="2"/>
      <p:regular r:id="rId32"/>
      <p:bold r:id="rId33"/>
    </p:embeddedFont>
    <p:embeddedFont>
      <p:font typeface="Raleway" pitchFamily="2" charset="0"/>
      <p:regular r:id="rId34"/>
      <p:bold r:id="rId35"/>
      <p:italic r:id="rId36"/>
      <p:boldItalic r:id="rId37"/>
    </p:embeddedFont>
    <p:embeddedFont>
      <p:font typeface="Raleway ExtraBold" pitchFamily="2" charset="0"/>
      <p:bold r:id="rId38"/>
      <p:boldItalic r:id="rId39"/>
    </p:embeddedFont>
    <p:embeddedFont>
      <p:font typeface="Raleway ExtraLight" pitchFamily="2" charset="0"/>
      <p:regular r:id="rId40"/>
      <p:bold r:id="rId41"/>
      <p:italic r:id="rId42"/>
      <p:boldItalic r:id="rId43"/>
    </p:embeddedFont>
    <p:embeddedFont>
      <p:font typeface="Raleway Light" pitchFamily="2" charset="0"/>
      <p:regular r:id="rId44"/>
      <p:bold r:id="rId45"/>
      <p:italic r:id="rId46"/>
      <p:boldItalic r:id="rId47"/>
    </p:embeddedFont>
    <p:embeddedFont>
      <p:font typeface="Raleway SemiBold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8E2DD6-DBB5-4261-9AA6-221895A87124}">
  <a:tblStyle styleId="{CF8E2DD6-DBB5-4261-9AA6-221895A871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fundme.com/f/help-send-nadia-popovici-to-med-schoo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reddit.com/r/MadeMeSmile/comments/rtzyp2/hockey_fan_nadia_popovici_left_with_canucks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d.org/media/stats-skin-cance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28878156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28878156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df18379f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df18379f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29c53577e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29c53577e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df18379f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df18379f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e5cba06e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e5cba06e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29057a10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29057a10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29057a10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29057a10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df18379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df18379fc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29c53577e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29c53577e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29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29c53577e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29c53577e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182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29c53577e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29c53577e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13260ef1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13260ef1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df18379fc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df18379fc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reference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https://www.gofundme.com/f/help-send-nadia-popovici-to-med-school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https://www.reddit.com/r/MadeMeSmile/comments/rtzyp2/hockey_fan_nadia_popovici_left_with_canucks/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https://www.cbc.ca/news/canada/british-columbia/seattle-kraken-brian-hamilton-cancer-1.6301987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df18379fc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df18379fc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: </a:t>
            </a:r>
            <a:r>
              <a:rPr lang="en" u="sng">
                <a:solidFill>
                  <a:srgbClr val="1155CC"/>
                </a:solidFill>
                <a:latin typeface="SamsungOne 400"/>
                <a:ea typeface="SamsungOne 400"/>
                <a:cs typeface="SamsungOne 400"/>
                <a:sym typeface="SamsungOne 40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https://www.aad.org/media/stats-skin-cancer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df18379fc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df18379fc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29c53577e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29c53577e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df18379f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df18379f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df18379f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df18379f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29c53577e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29c53577e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3" name="Google Shape;103;p13"/>
            <p:cNvSpPr/>
            <p:nvPr/>
          </p:nvSpPr>
          <p:spPr>
            <a:xfrm>
              <a:off x="2415126" y="2459954"/>
              <a:ext cx="1233400" cy="1897678"/>
            </a:xfrm>
            <a:custGeom>
              <a:avLst/>
              <a:gdLst/>
              <a:ahLst/>
              <a:cxnLst/>
              <a:rect l="l" t="t" r="r" b="b"/>
              <a:pathLst>
                <a:path w="1233400" h="1897678" extrusionOk="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556676" y="2459954"/>
              <a:ext cx="1231643" cy="1897678"/>
            </a:xfrm>
            <a:custGeom>
              <a:avLst/>
              <a:gdLst/>
              <a:ahLst/>
              <a:cxnLst/>
              <a:rect l="l" t="t" r="r" b="b"/>
              <a:pathLst>
                <a:path w="1231643" h="1897678" extrusionOk="0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  <p:sp>
        <p:nvSpPr>
          <p:cNvPr id="23" name="Google Shape;23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7200" b="1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7" name="Google Shape;37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r="2931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6" name="Google Shape;46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56" name="Google Shape;56;p7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21480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 l="1587" r="1587"/>
          <a:stretch/>
        </p:blipFill>
        <p:spPr>
          <a:xfrm>
            <a:off x="5757150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8" name="Google Shape;68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8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81" name="Google Shape;81;p9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 rotWithShape="1">
          <a:blip r:embed="rId2">
            <a:alphaModFix/>
          </a:blip>
          <a:srcRect r="1351"/>
          <a:stretch/>
        </p:blipFill>
        <p:spPr>
          <a:xfrm>
            <a:off x="5247875" y="1132750"/>
            <a:ext cx="3896126" cy="3505850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 rot="10800000">
            <a:off x="-112168" y="4127525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1"/>
          </p:nvPr>
        </p:nvSpPr>
        <p:spPr>
          <a:xfrm>
            <a:off x="855300" y="4362163"/>
            <a:ext cx="7433400" cy="2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2" name="Google Shape;92;p10"/>
          <p:cNvGrpSpPr/>
          <p:nvPr/>
        </p:nvGrpSpPr>
        <p:grpSpPr>
          <a:xfrm>
            <a:off x="145809" y="4337986"/>
            <a:ext cx="232524" cy="328270"/>
            <a:chOff x="7938657" y="1397104"/>
            <a:chExt cx="323850" cy="457200"/>
          </a:xfrm>
        </p:grpSpPr>
        <p:sp>
          <p:nvSpPr>
            <p:cNvPr id="93" name="Google Shape;93;p10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6878700" y="4678000"/>
            <a:ext cx="195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Group 1 - AI Skin Saviors    |</a:t>
            </a:r>
            <a:endParaRPr sz="13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81275" y="4678000"/>
            <a:ext cx="2250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Samsung Innovation Campus</a:t>
            </a:r>
            <a:endParaRPr sz="13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89300" y="0"/>
            <a:ext cx="1554700" cy="688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preprocessing/image/ImageDataGenerato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0" y="-2100"/>
            <a:ext cx="9144000" cy="514770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50" y="195750"/>
            <a:ext cx="1407950" cy="4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8220" y="0"/>
            <a:ext cx="1755782" cy="79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5">
            <a:alphaModFix/>
          </a:blip>
          <a:srcRect l="17606" t="6962" r="10352" b="25706"/>
          <a:stretch/>
        </p:blipFill>
        <p:spPr>
          <a:xfrm>
            <a:off x="1530825" y="1476600"/>
            <a:ext cx="2593406" cy="24950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5"/>
          <p:cNvCxnSpPr/>
          <p:nvPr/>
        </p:nvCxnSpPr>
        <p:spPr>
          <a:xfrm>
            <a:off x="4507300" y="1476600"/>
            <a:ext cx="0" cy="24951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15"/>
          <p:cNvSpPr txBox="1"/>
          <p:nvPr/>
        </p:nvSpPr>
        <p:spPr>
          <a:xfrm>
            <a:off x="4903775" y="1400400"/>
            <a:ext cx="29547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AI Skin Saviors</a:t>
            </a:r>
            <a:endParaRPr sz="29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4730500" y="2025075"/>
            <a:ext cx="6210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03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Skin  Lesion  Classification </a:t>
            </a:r>
            <a:endParaRPr sz="16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1803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aleway Light"/>
                <a:ea typeface="Raleway Light"/>
                <a:cs typeface="Raleway Light"/>
                <a:sym typeface="Raleway Light"/>
              </a:rPr>
              <a:t>with  Artificial  Intelligence</a:t>
            </a:r>
            <a:endParaRPr sz="1600">
              <a:solidFill>
                <a:schemeClr val="lt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4962450" y="2795075"/>
            <a:ext cx="2663400" cy="12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. . . . . . . . . Saniya  Kolangde . . . . . . . . .</a:t>
            </a:r>
            <a:endParaRPr sz="1200">
              <a:solidFill>
                <a:schemeClr val="lt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. . . . . . . . Abubaker  Suliman. . . . . . . . . </a:t>
            </a:r>
            <a:endParaRPr sz="1200">
              <a:solidFill>
                <a:schemeClr val="lt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. . . . . . . Kanisha Krishnakumar. . . . . . .</a:t>
            </a:r>
            <a:endParaRPr sz="1200">
              <a:solidFill>
                <a:schemeClr val="lt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. . . . . . . . . .  Reza  Saboori . . . . . . . . . . . .</a:t>
            </a:r>
            <a:endParaRPr sz="1200">
              <a:solidFill>
                <a:schemeClr val="lt1"/>
              </a:solidFill>
              <a:latin typeface="Raleway ExtraLight"/>
              <a:ea typeface="Raleway ExtraLight"/>
              <a:cs typeface="Raleway ExtraLight"/>
              <a:sym typeface="Raleway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leway ExtraLight"/>
                <a:ea typeface="Raleway ExtraLight"/>
                <a:cs typeface="Raleway ExtraLight"/>
                <a:sym typeface="Raleway ExtraLight"/>
              </a:rPr>
              <a:t>. . . . . . . . . . . .Ramya  Rajan . . . . . . . . . . .</a:t>
            </a:r>
            <a:endParaRPr sz="1200">
              <a:latin typeface="Raleway ExtraLight"/>
              <a:ea typeface="Raleway ExtraLight"/>
              <a:cs typeface="Raleway ExtraLight"/>
              <a:sym typeface="Raleway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188" name="Google Shape;188;p24"/>
          <p:cNvGraphicFramePr/>
          <p:nvPr/>
        </p:nvGraphicFramePr>
        <p:xfrm>
          <a:off x="1765550" y="87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{CF8E2DD6-DBB5-4261-9AA6-221895A87124}</a:tableStyleId>
              </a:tblPr>
              <a:tblGrid>
                <a:gridCol w="272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Argument</a:t>
                      </a:r>
                      <a:endParaRPr sz="11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Value</a:t>
                      </a:r>
                      <a:endParaRPr sz="1100"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Rescale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1./255</a:t>
                      </a:r>
                      <a:endParaRPr sz="10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Rotation range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90</a:t>
                      </a:r>
                      <a:endParaRPr sz="10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Zoom range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</a:t>
                      </a:r>
                      <a:endParaRPr sz="10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Width shift range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</a:t>
                      </a:r>
                      <a:endParaRPr sz="10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Height shift range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0.1</a:t>
                      </a:r>
                      <a:endParaRPr sz="10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Horizontal flip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</a:t>
                      </a:r>
                      <a:endParaRPr sz="10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Vertical flip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</a:t>
                      </a:r>
                      <a:endParaRPr sz="10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Fill mode</a:t>
                      </a:r>
                      <a:endParaRPr sz="11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9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'nearest'</a:t>
                      </a:r>
                      <a:endParaRPr sz="105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9" name="Google Shape;189;p24"/>
          <p:cNvSpPr txBox="1"/>
          <p:nvPr/>
        </p:nvSpPr>
        <p:spPr>
          <a:xfrm>
            <a:off x="1569600" y="254725"/>
            <a:ext cx="60048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We have used</a:t>
            </a:r>
            <a:r>
              <a:rPr lang="en" sz="1100"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 </a:t>
            </a:r>
            <a:r>
              <a:rPr lang="en" sz="1100" u="sng">
                <a:solidFill>
                  <a:srgbClr val="0563C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ImageDataGenerator</a:t>
            </a: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 API from tensorflow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7496050" y="3339625"/>
            <a:ext cx="2749500" cy="25692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193EB0">
              <a:alpha val="28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 rot="-7299251">
            <a:off x="-1545888" y="-681555"/>
            <a:ext cx="2749665" cy="2569166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193EB0">
              <a:alpha val="28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ctrTitle" idx="4294967295"/>
          </p:nvPr>
        </p:nvSpPr>
        <p:spPr>
          <a:xfrm>
            <a:off x="779950" y="79995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Training Method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4294967295"/>
          </p:nvPr>
        </p:nvSpPr>
        <p:spPr>
          <a:xfrm>
            <a:off x="779950" y="140947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CCCCC"/>
                </a:solidFill>
              </a:rPr>
              <a:t>How is our model trained?</a:t>
            </a:r>
            <a:endParaRPr sz="2200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CCCCCC"/>
              </a:solidFill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750" y="740062"/>
            <a:ext cx="6478874" cy="3663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-82750" y="3667275"/>
            <a:ext cx="4116775" cy="803450"/>
          </a:xfrm>
          <a:custGeom>
            <a:avLst/>
            <a:gdLst/>
            <a:ahLst/>
            <a:cxnLst/>
            <a:rect l="l" t="t" r="r" b="b"/>
            <a:pathLst>
              <a:path w="164671" h="32138" extrusionOk="0">
                <a:moveTo>
                  <a:pt x="164671" y="22328"/>
                </a:moveTo>
                <a:cubicBezTo>
                  <a:pt x="154172" y="20534"/>
                  <a:pt x="120414" y="9967"/>
                  <a:pt x="101674" y="11562"/>
                </a:cubicBezTo>
                <a:cubicBezTo>
                  <a:pt x="82934" y="13157"/>
                  <a:pt x="69178" y="33824"/>
                  <a:pt x="52232" y="31897"/>
                </a:cubicBezTo>
                <a:cubicBezTo>
                  <a:pt x="35286" y="29970"/>
                  <a:pt x="8705" y="5316"/>
                  <a:pt x="0" y="0"/>
                </a:cubicBezTo>
              </a:path>
            </a:pathLst>
          </a:custGeom>
          <a:noFill/>
          <a:ln w="19050" cap="flat" cmpd="sng">
            <a:solidFill>
              <a:srgbClr val="8C9FD8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4294967295"/>
          </p:nvPr>
        </p:nvSpPr>
        <p:spPr>
          <a:xfrm>
            <a:off x="438575" y="615450"/>
            <a:ext cx="70281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Divide the data into training, validation and testing sets. 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Create a sequential CNN keras model with multiple layers.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Model was built with Keras and Tensorflow version 2.7.0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Font typeface="Raleway"/>
              <a:buChar char="•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Select best hyperparameters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Raleway"/>
              <a:buChar char="•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Batch size = 128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Raleway"/>
              <a:buChar char="•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Epochs = 230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42900" algn="l" rtl="0">
              <a:spcBef>
                <a:spcPts val="600"/>
              </a:spcBef>
              <a:spcAft>
                <a:spcPts val="0"/>
              </a:spcAft>
              <a:buSzPts val="1800"/>
              <a:buFont typeface="Raleway"/>
              <a:buChar char="•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Learning Rate = 0.00013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100"/>
              </a:spcAft>
              <a:buSzPts val="2000"/>
              <a:buFont typeface="Raleway"/>
              <a:buChar char="•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Use Optimizer and Focal Loss function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7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27"/>
          <p:cNvGrpSpPr/>
          <p:nvPr/>
        </p:nvGrpSpPr>
        <p:grpSpPr>
          <a:xfrm>
            <a:off x="1786339" y="1474801"/>
            <a:ext cx="473400" cy="473400"/>
            <a:chOff x="1786339" y="1703401"/>
            <a:chExt cx="473400" cy="473400"/>
          </a:xfrm>
        </p:grpSpPr>
        <p:sp>
          <p:nvSpPr>
            <p:cNvPr id="215" name="Google Shape;215;p27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7" name="Google Shape;217;p27"/>
          <p:cNvGrpSpPr/>
          <p:nvPr/>
        </p:nvGrpSpPr>
        <p:grpSpPr>
          <a:xfrm>
            <a:off x="3814414" y="1474801"/>
            <a:ext cx="473400" cy="473400"/>
            <a:chOff x="3814414" y="1703401"/>
            <a:chExt cx="473400" cy="473400"/>
          </a:xfrm>
        </p:grpSpPr>
        <p:sp>
          <p:nvSpPr>
            <p:cNvPr id="218" name="Google Shape;218;p27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3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20" name="Google Shape;220;p27"/>
          <p:cNvGrpSpPr/>
          <p:nvPr/>
        </p:nvGrpSpPr>
        <p:grpSpPr>
          <a:xfrm>
            <a:off x="5842489" y="1474801"/>
            <a:ext cx="473400" cy="473400"/>
            <a:chOff x="5842489" y="1703401"/>
            <a:chExt cx="473400" cy="473400"/>
          </a:xfrm>
        </p:grpSpPr>
        <p:sp>
          <p:nvSpPr>
            <p:cNvPr id="221" name="Google Shape;221;p27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5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23" name="Google Shape;223;p27"/>
          <p:cNvGrpSpPr/>
          <p:nvPr/>
        </p:nvGrpSpPr>
        <p:grpSpPr>
          <a:xfrm>
            <a:off x="6880814" y="3347700"/>
            <a:ext cx="473400" cy="473400"/>
            <a:chOff x="6880814" y="3576300"/>
            <a:chExt cx="473400" cy="473400"/>
          </a:xfrm>
        </p:grpSpPr>
        <p:sp>
          <p:nvSpPr>
            <p:cNvPr id="224" name="Google Shape;224;p27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25" name="Google Shape;225;p27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6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26" name="Google Shape;226;p27"/>
          <p:cNvGrpSpPr/>
          <p:nvPr/>
        </p:nvGrpSpPr>
        <p:grpSpPr>
          <a:xfrm>
            <a:off x="4852739" y="3347700"/>
            <a:ext cx="473400" cy="473400"/>
            <a:chOff x="4852739" y="3576300"/>
            <a:chExt cx="473400" cy="473400"/>
          </a:xfrm>
        </p:grpSpPr>
        <p:sp>
          <p:nvSpPr>
            <p:cNvPr id="227" name="Google Shape;227;p27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4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29" name="Google Shape;229;p27"/>
          <p:cNvGrpSpPr/>
          <p:nvPr/>
        </p:nvGrpSpPr>
        <p:grpSpPr>
          <a:xfrm>
            <a:off x="2824664" y="3347700"/>
            <a:ext cx="473400" cy="473400"/>
            <a:chOff x="2824664" y="3576300"/>
            <a:chExt cx="473400" cy="473400"/>
          </a:xfrm>
        </p:grpSpPr>
        <p:sp>
          <p:nvSpPr>
            <p:cNvPr id="230" name="Google Shape;230;p27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232" name="Google Shape;232;p27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2D Convolutional Layer</a:t>
            </a:r>
            <a:endParaRPr sz="11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Learn parameters through training</a:t>
            </a:r>
            <a:endParaRPr sz="11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Pooling Layer</a:t>
            </a:r>
            <a:endParaRPr sz="11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Reduce the dimensions of the feature maps</a:t>
            </a:r>
            <a:endParaRPr sz="11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435999" y="927500"/>
            <a:ext cx="135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Flatten Layer</a:t>
            </a:r>
            <a:endParaRPr sz="11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Convert data to 1D array for next layer input</a:t>
            </a:r>
            <a:endParaRPr sz="11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Batch Normalization</a:t>
            </a:r>
            <a:endParaRPr sz="11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Standardize the inputs to a layer for each mini-batch</a:t>
            </a:r>
            <a:endParaRPr sz="11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4392375" y="3835000"/>
            <a:ext cx="1406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Dropout Layer</a:t>
            </a:r>
            <a:endParaRPr sz="11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Prevent overfitting by setting random inputs to 1 &amp; 0 </a:t>
            </a:r>
            <a:endParaRPr sz="11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6395400" y="3835000"/>
            <a:ext cx="1488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Dense Layer</a:t>
            </a:r>
            <a:endParaRPr sz="11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Fully connected layer with neurons &amp; activation function</a:t>
            </a:r>
            <a:endParaRPr sz="11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1900" y="0"/>
            <a:ext cx="7591500" cy="68850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title" idx="4294967295"/>
          </p:nvPr>
        </p:nvSpPr>
        <p:spPr>
          <a:xfrm>
            <a:off x="2935725" y="-30450"/>
            <a:ext cx="28242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Layers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45" name="Google Shape;245;p28"/>
          <p:cNvSpPr/>
          <p:nvPr/>
        </p:nvSpPr>
        <p:spPr>
          <a:xfrm>
            <a:off x="0" y="459349"/>
            <a:ext cx="96600" cy="4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0" y="1041234"/>
            <a:ext cx="6116100" cy="4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0" y="1623118"/>
            <a:ext cx="1005000" cy="4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0" y="2185058"/>
            <a:ext cx="74400" cy="4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0" y="2764097"/>
            <a:ext cx="991200" cy="4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0" y="3328882"/>
            <a:ext cx="444300" cy="4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0" y="3905077"/>
            <a:ext cx="262800" cy="45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8"/>
          <p:cNvSpPr txBox="1"/>
          <p:nvPr/>
        </p:nvSpPr>
        <p:spPr>
          <a:xfrm>
            <a:off x="33050" y="459350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mel = 142 </a:t>
            </a:r>
            <a:endParaRPr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6068475" y="1068225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vasc = 6705 </a:t>
            </a:r>
            <a:endParaRPr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948625" y="1651175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nv = 1113</a:t>
            </a:r>
            <a:endParaRPr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33050" y="2207625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df = 115</a:t>
            </a:r>
            <a:endParaRPr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948625" y="2784363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bkl = 1099 </a:t>
            </a:r>
            <a:endParaRPr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415725" y="3361588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bcc = 514</a:t>
            </a:r>
            <a:endParaRPr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234225" y="3932038"/>
            <a:ext cx="122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akiec = 327 </a:t>
            </a:r>
            <a:endParaRPr>
              <a:solidFill>
                <a:schemeClr val="dk2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6116100" y="2207625"/>
            <a:ext cx="3027900" cy="174750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"/>
          <p:cNvSpPr txBox="1"/>
          <p:nvPr/>
        </p:nvSpPr>
        <p:spPr>
          <a:xfrm>
            <a:off x="6276925" y="2440075"/>
            <a:ext cx="2145900" cy="16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def detcet_lesion(X):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return 'vas'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93EB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Model.acc = 67%     </a:t>
            </a:r>
            <a:endParaRPr sz="1200">
              <a:solidFill>
                <a:srgbClr val="FFFFFF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just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 rotWithShape="1">
          <a:blip r:embed="rId3">
            <a:alphaModFix/>
          </a:blip>
          <a:srcRect l="6256" t="13732" r="10762" b="11427"/>
          <a:stretch/>
        </p:blipFill>
        <p:spPr>
          <a:xfrm>
            <a:off x="2430012" y="2133350"/>
            <a:ext cx="4318275" cy="22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925" y="1330668"/>
            <a:ext cx="4318275" cy="33540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4186600" y="1175050"/>
            <a:ext cx="1524000" cy="65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 txBox="1"/>
          <p:nvPr/>
        </p:nvSpPr>
        <p:spPr>
          <a:xfrm>
            <a:off x="4186600" y="2196050"/>
            <a:ext cx="152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modulating factor</a:t>
            </a:r>
            <a:endParaRPr b="1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270" name="Google Shape;270;p29"/>
          <p:cNvCxnSpPr/>
          <p:nvPr/>
        </p:nvCxnSpPr>
        <p:spPr>
          <a:xfrm rot="10800000">
            <a:off x="4948600" y="1910150"/>
            <a:ext cx="0" cy="36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1" name="Google Shape;271;p29"/>
          <p:cNvSpPr/>
          <p:nvPr/>
        </p:nvSpPr>
        <p:spPr>
          <a:xfrm>
            <a:off x="1900" y="0"/>
            <a:ext cx="7591500" cy="68850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title" idx="4294967295"/>
          </p:nvPr>
        </p:nvSpPr>
        <p:spPr>
          <a:xfrm>
            <a:off x="2935725" y="-30450"/>
            <a:ext cx="28242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Focal loss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2637100" y="4468100"/>
            <a:ext cx="139500" cy="139500"/>
          </a:xfrm>
          <a:prstGeom prst="ellipse">
            <a:avLst/>
          </a:prstGeom>
          <a:solidFill>
            <a:srgbClr val="18A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2776600" y="4353200"/>
            <a:ext cx="56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8A1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Focal loss</a:t>
            </a:r>
            <a:endParaRPr sz="1200">
              <a:solidFill>
                <a:srgbClr val="18A1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3938725" y="4468100"/>
            <a:ext cx="139500" cy="139500"/>
          </a:xfrm>
          <a:prstGeom prst="ellipse">
            <a:avLst/>
          </a:prstGeom>
          <a:solidFill>
            <a:srgbClr val="2021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4078225" y="4353200"/>
            <a:ext cx="56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Cross entropy loss</a:t>
            </a:r>
            <a:endParaRPr sz="1200">
              <a:solidFill>
                <a:srgbClr val="202124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675" y="1491675"/>
            <a:ext cx="5689650" cy="2637925"/>
          </a:xfrm>
          <a:prstGeom prst="rect">
            <a:avLst/>
          </a:prstGeom>
          <a:noFill/>
          <a:ln w="12700" cap="flat" cmpd="sng">
            <a:solidFill>
              <a:srgbClr val="202124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83" name="Google Shape;283;p30"/>
          <p:cNvSpPr/>
          <p:nvPr/>
        </p:nvSpPr>
        <p:spPr>
          <a:xfrm>
            <a:off x="1971075" y="3476925"/>
            <a:ext cx="4187700" cy="20970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1835125" y="1835700"/>
            <a:ext cx="9429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highlight>
                  <a:srgbClr val="FFE599"/>
                </a:highlight>
                <a:latin typeface="News Cycle"/>
                <a:ea typeface="News Cycle"/>
                <a:cs typeface="News Cycle"/>
                <a:sym typeface="News Cycle"/>
              </a:rPr>
              <a:t>akiec</a:t>
            </a:r>
            <a:endParaRPr sz="1250">
              <a:highlight>
                <a:srgbClr val="FFE599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highlight>
                  <a:srgbClr val="FFD966"/>
                </a:highlight>
                <a:latin typeface="News Cycle"/>
                <a:ea typeface="News Cycle"/>
                <a:cs typeface="News Cycle"/>
                <a:sym typeface="News Cycle"/>
              </a:rPr>
              <a:t>bcc</a:t>
            </a:r>
            <a:endParaRPr sz="1250">
              <a:highlight>
                <a:srgbClr val="FFD966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highlight>
                  <a:srgbClr val="A4C2F4"/>
                </a:highlight>
                <a:latin typeface="News Cycle"/>
                <a:ea typeface="News Cycle"/>
                <a:cs typeface="News Cycle"/>
                <a:sym typeface="News Cycle"/>
              </a:rPr>
              <a:t>bkl</a:t>
            </a:r>
            <a:endParaRPr sz="1250">
              <a:highlight>
                <a:srgbClr val="A4C2F4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highlight>
                  <a:srgbClr val="A4C2F4"/>
                </a:highlight>
                <a:latin typeface="News Cycle"/>
                <a:ea typeface="News Cycle"/>
                <a:cs typeface="News Cycle"/>
                <a:sym typeface="News Cycle"/>
              </a:rPr>
              <a:t>df</a:t>
            </a:r>
            <a:endParaRPr sz="1250">
              <a:highlight>
                <a:srgbClr val="A4C2F4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highlight>
                  <a:srgbClr val="FF9900"/>
                </a:highlight>
                <a:latin typeface="News Cycle"/>
                <a:ea typeface="News Cycle"/>
                <a:cs typeface="News Cycle"/>
                <a:sym typeface="News Cycle"/>
              </a:rPr>
              <a:t>mel</a:t>
            </a:r>
            <a:endParaRPr sz="1250">
              <a:highlight>
                <a:srgbClr val="FF9900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highlight>
                  <a:srgbClr val="4A86E8"/>
                </a:highlight>
                <a:latin typeface="News Cycle"/>
                <a:ea typeface="News Cycle"/>
                <a:cs typeface="News Cycle"/>
                <a:sym typeface="News Cycle"/>
              </a:rPr>
              <a:t>nv</a:t>
            </a:r>
            <a:endParaRPr sz="1250">
              <a:highlight>
                <a:srgbClr val="4A86E8"/>
              </a:highlight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highlight>
                  <a:srgbClr val="A4C2F4"/>
                </a:highlight>
                <a:latin typeface="News Cycle"/>
                <a:ea typeface="News Cycle"/>
                <a:cs typeface="News Cycle"/>
                <a:sym typeface="News Cycle"/>
              </a:rPr>
              <a:t>vasc</a:t>
            </a:r>
            <a:endParaRPr sz="1250">
              <a:highlight>
                <a:srgbClr val="A4C2F4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1900" y="0"/>
            <a:ext cx="7591500" cy="68850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 idx="4294967295"/>
          </p:nvPr>
        </p:nvSpPr>
        <p:spPr>
          <a:xfrm>
            <a:off x="2935725" y="-30450"/>
            <a:ext cx="28242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Evaluation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ctrTitle" idx="4294967295"/>
          </p:nvPr>
        </p:nvSpPr>
        <p:spPr>
          <a:xfrm>
            <a:off x="779950" y="79995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Expected Outcome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 txBox="1">
            <a:spLocks noGrp="1"/>
          </p:cNvSpPr>
          <p:nvPr>
            <p:ph type="subTitle" idx="4294967295"/>
          </p:nvPr>
        </p:nvSpPr>
        <p:spPr>
          <a:xfrm>
            <a:off x="779950" y="140947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CCCCC"/>
                </a:solidFill>
              </a:rPr>
              <a:t>What are we going to deliver?</a:t>
            </a:r>
            <a:endParaRPr sz="2200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200">
              <a:solidFill>
                <a:srgbClr val="CCCCCC"/>
              </a:solidFill>
            </a:endParaRPr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250" y="809603"/>
            <a:ext cx="6582374" cy="372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1"/>
          <p:cNvCxnSpPr/>
          <p:nvPr/>
        </p:nvCxnSpPr>
        <p:spPr>
          <a:xfrm rot="10800000">
            <a:off x="-249625" y="3020100"/>
            <a:ext cx="3927300" cy="0"/>
          </a:xfrm>
          <a:prstGeom prst="straightConnector1">
            <a:avLst/>
          </a:prstGeom>
          <a:noFill/>
          <a:ln w="19050" cap="flat" cmpd="sng">
            <a:solidFill>
              <a:srgbClr val="8C9FD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body" idx="4294967295"/>
          </p:nvPr>
        </p:nvSpPr>
        <p:spPr>
          <a:xfrm>
            <a:off x="364850" y="1217275"/>
            <a:ext cx="4830300" cy="283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Outcome from this project is the Deep learning model and the web app utilizing this model.</a:t>
            </a: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50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Keras</a:t>
            </a:r>
            <a:r>
              <a:rPr lang="en-GB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and TensorFlow was used to improve a deep learning model.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75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Classes: Actinic keratoses and intraepithelial carcinoma, Basal cell carcinoma, Benign keratosis-like lesions, Dermatofibroma, Melanoma, Melanocytic nevi, Vascular lesions.</a:t>
            </a:r>
            <a:endParaRPr lang="en-AE" sz="175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750" dirty="0">
              <a:solidFill>
                <a:srgbClr val="000000"/>
              </a:solidFill>
              <a:highlight>
                <a:srgbClr val="EAD1DC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775" y="1264975"/>
            <a:ext cx="3813225" cy="25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body" idx="4294967295"/>
          </p:nvPr>
        </p:nvSpPr>
        <p:spPr>
          <a:xfrm>
            <a:off x="364849" y="265814"/>
            <a:ext cx="8588175" cy="37891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endParaRPr lang="en-A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overarching expected outcome of AI Skin Saviors have utilized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Keras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TensorFlow to improve a deep learning model, thus cultivating a neural network. </a:t>
            </a:r>
            <a:endParaRPr lang="en-A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Consequently, this model will process images and classify them into seven different classes that include Actinic keratoses and intraepithelial carcinoma, Basal cell carcinoma, Benign keratosis-like lesions, Dermatofibroma, Melanoma, Melanocytic nevi, and Vascular lesions. Out of these 7 classes, patients with a higher tendency for skin cancer fall under 3 malignant classes.  </a:t>
            </a:r>
            <a:endParaRPr lang="en-A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model is be trained extensively with a training set to achieve maximum accuracy of above 75%. To deal with the data imbalance problem, a </a:t>
            </a:r>
            <a:r>
              <a:rPr lang="en-AE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SparseCategoricalFocalLoss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 used specifically.</a:t>
            </a:r>
            <a:endParaRPr lang="en-A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750" dirty="0">
              <a:solidFill>
                <a:srgbClr val="000000"/>
              </a:solidFill>
              <a:highlight>
                <a:srgbClr val="EAD1DC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527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675" y="-128850"/>
            <a:ext cx="9143997" cy="5170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body" idx="4294967295"/>
          </p:nvPr>
        </p:nvSpPr>
        <p:spPr>
          <a:xfrm>
            <a:off x="364849" y="265814"/>
            <a:ext cx="8588175" cy="37891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endParaRPr lang="en-A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to upload </a:t>
            </a:r>
            <a:r>
              <a:rPr lang="en-US" sz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png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jpg images, the AI Skin Saviors project have designed a web application to enable this goal.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Therefore,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Streamlit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an open-source python framework for building web apps for machine learning and data science was used.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Thus, the user-uploaded images in the deep learning model will undergo processing by the model, in order to display the final classification results and the users’ confidence intervals via classification. </a:t>
            </a:r>
            <a:endParaRPr lang="en-A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Focal Loss -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Focal Loss This is a</a:t>
            </a:r>
            <a:r>
              <a:rPr lang="en-US" sz="16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new loss function created specifically to deal with the data imbalance problem.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A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Streamlit</a:t>
            </a: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an open-source python framework for building web apps for machine learning and data science</a:t>
            </a:r>
            <a:endParaRPr lang="en-A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750" dirty="0">
              <a:solidFill>
                <a:srgbClr val="000000"/>
              </a:solidFill>
              <a:highlight>
                <a:srgbClr val="EAD1DC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76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21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308" name="Google Shape;308;p33"/>
          <p:cNvGrpSpPr/>
          <p:nvPr/>
        </p:nvGrpSpPr>
        <p:grpSpPr>
          <a:xfrm>
            <a:off x="4218224" y="1241129"/>
            <a:ext cx="4542205" cy="2661224"/>
            <a:chOff x="1177450" y="241631"/>
            <a:chExt cx="6173152" cy="3616776"/>
          </a:xfrm>
        </p:grpSpPr>
        <p:sp>
          <p:nvSpPr>
            <p:cNvPr id="309" name="Google Shape;30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33"/>
          <p:cNvSpPr txBox="1">
            <a:spLocks noGrp="1"/>
          </p:cNvSpPr>
          <p:nvPr>
            <p:ph type="body" idx="4294967295"/>
          </p:nvPr>
        </p:nvSpPr>
        <p:spPr>
          <a:xfrm>
            <a:off x="855300" y="908525"/>
            <a:ext cx="3305700" cy="386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WEB APP</a:t>
            </a:r>
            <a:endParaRPr>
              <a:solidFill>
                <a:schemeClr val="lt1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Easy to use User Interface with deployment of model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Upload JPG and PNG images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Streamlit - used for the web application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1625" y="1344875"/>
            <a:ext cx="3555401" cy="231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CB4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22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20" name="Google Shape;320;p34"/>
          <p:cNvSpPr/>
          <p:nvPr/>
        </p:nvSpPr>
        <p:spPr>
          <a:xfrm rot="-8099431">
            <a:off x="2227540" y="2690909"/>
            <a:ext cx="2565101" cy="1186242"/>
          </a:xfrm>
          <a:prstGeom prst="roundRect">
            <a:avLst>
              <a:gd name="adj" fmla="val 4471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4"/>
          <p:cNvSpPr/>
          <p:nvPr/>
        </p:nvSpPr>
        <p:spPr>
          <a:xfrm rot="-2700000">
            <a:off x="2939091" y="2006757"/>
            <a:ext cx="4585022" cy="1186242"/>
          </a:xfrm>
          <a:prstGeom prst="roundRect">
            <a:avLst>
              <a:gd name="adj" fmla="val 44717"/>
            </a:avLst>
          </a:prstGeom>
          <a:solidFill>
            <a:schemeClr val="lt1"/>
          </a:solidFill>
          <a:ln w="114300" cap="flat" cmpd="sng">
            <a:solidFill>
              <a:srgbClr val="193E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4"/>
          <p:cNvSpPr txBox="1"/>
          <p:nvPr/>
        </p:nvSpPr>
        <p:spPr>
          <a:xfrm rot="-2700000">
            <a:off x="3604068" y="2184316"/>
            <a:ext cx="3163313" cy="831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193EB0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sz="4200" b="1">
              <a:solidFill>
                <a:srgbClr val="193EB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 rot="2700000">
            <a:off x="2460655" y="2800782"/>
            <a:ext cx="1714451" cy="61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3EB0"/>
                </a:solidFill>
                <a:latin typeface="Raleway"/>
                <a:ea typeface="Raleway"/>
                <a:cs typeface="Raleway"/>
                <a:sym typeface="Raleway"/>
              </a:rPr>
              <a:t>Any</a:t>
            </a:r>
            <a:endParaRPr b="1">
              <a:solidFill>
                <a:srgbClr val="193EB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93EB0"/>
                </a:solidFill>
                <a:latin typeface="Raleway"/>
                <a:ea typeface="Raleway"/>
                <a:cs typeface="Raleway"/>
                <a:sym typeface="Raleway"/>
              </a:rPr>
              <a:t>Questions?</a:t>
            </a:r>
            <a:endParaRPr sz="1200" b="1">
              <a:solidFill>
                <a:srgbClr val="193EB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CB4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23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8462800" y="228925"/>
            <a:ext cx="681300" cy="4249200"/>
          </a:xfrm>
          <a:prstGeom prst="rect">
            <a:avLst/>
          </a:prstGeom>
          <a:solidFill>
            <a:srgbClr val="203C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2150" y="17250"/>
            <a:ext cx="9144000" cy="5143500"/>
          </a:xfrm>
          <a:prstGeom prst="rect">
            <a:avLst/>
          </a:prstGeom>
          <a:solidFill>
            <a:srgbClr val="193EB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1" name="Google Shape;3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00" y="17250"/>
            <a:ext cx="79477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t="24446" b="22718"/>
          <a:stretch/>
        </p:blipFill>
        <p:spPr>
          <a:xfrm>
            <a:off x="177913" y="1259150"/>
            <a:ext cx="8788173" cy="26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l="10909" t="11449" r="11444" b="14966"/>
          <a:stretch/>
        </p:blipFill>
        <p:spPr>
          <a:xfrm>
            <a:off x="1015750" y="588750"/>
            <a:ext cx="7062902" cy="37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l="16910" t="6412" r="11006" b="24412"/>
          <a:stretch/>
        </p:blipFill>
        <p:spPr>
          <a:xfrm>
            <a:off x="1434375" y="1304075"/>
            <a:ext cx="2566374" cy="253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4297725" y="1234200"/>
            <a:ext cx="331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193EB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AI Skin Saviors</a:t>
            </a:r>
            <a:endParaRPr sz="3200">
              <a:solidFill>
                <a:srgbClr val="193EB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4411875" y="1914300"/>
            <a:ext cx="2781900" cy="1596600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4538650" y="1998150"/>
            <a:ext cx="25665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AI-based web application that can predict the given skin lesion image taken by dermatoscopy and saves lives by early diagnosis.</a:t>
            </a:r>
            <a:endParaRPr sz="1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1250" y="799962"/>
            <a:ext cx="6267023" cy="3543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>
            <a:off x="-460500" y="3640966"/>
            <a:ext cx="4186575" cy="580425"/>
          </a:xfrm>
          <a:custGeom>
            <a:avLst/>
            <a:gdLst/>
            <a:ahLst/>
            <a:cxnLst/>
            <a:rect l="l" t="t" r="r" b="b"/>
            <a:pathLst>
              <a:path w="167463" h="23217" extrusionOk="0">
                <a:moveTo>
                  <a:pt x="167463" y="18831"/>
                </a:moveTo>
                <a:cubicBezTo>
                  <a:pt x="155169" y="15708"/>
                  <a:pt x="121610" y="-640"/>
                  <a:pt x="93699" y="91"/>
                </a:cubicBezTo>
                <a:cubicBezTo>
                  <a:pt x="65789" y="822"/>
                  <a:pt x="15617" y="19363"/>
                  <a:pt x="0" y="23217"/>
                </a:cubicBezTo>
              </a:path>
            </a:pathLst>
          </a:custGeom>
          <a:noFill/>
          <a:ln w="19050" cap="flat" cmpd="sng">
            <a:solidFill>
              <a:srgbClr val="8C9FD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Google Shape;158;p20"/>
          <p:cNvSpPr txBox="1">
            <a:spLocks noGrp="1"/>
          </p:cNvSpPr>
          <p:nvPr>
            <p:ph type="ctrTitle" idx="4294967295"/>
          </p:nvPr>
        </p:nvSpPr>
        <p:spPr>
          <a:xfrm>
            <a:off x="779950" y="79995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Scope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4294967295"/>
          </p:nvPr>
        </p:nvSpPr>
        <p:spPr>
          <a:xfrm>
            <a:off x="779950" y="133327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What will our project cover?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body" idx="4294967295"/>
          </p:nvPr>
        </p:nvSpPr>
        <p:spPr>
          <a:xfrm>
            <a:off x="870200" y="1257038"/>
            <a:ext cx="45237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Project scope includes a deep learning model, totaling 7 classes with 3 malignant classes.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Accuracy aimed: Above 75%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Training: 7007 pictures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Validation: 1003 pictures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Testing: 2005 pictures</a:t>
            </a:r>
            <a:endParaRPr sz="1600">
              <a:solidFill>
                <a:srgbClr val="000000"/>
              </a:solidFill>
              <a:highlight>
                <a:srgbClr val="EAD1DC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web application will allow prediction of a skin lesion aiding the medical technicians and doctors.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725" y="1304637"/>
            <a:ext cx="3001150" cy="2834025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body" idx="4294967295"/>
          </p:nvPr>
        </p:nvSpPr>
        <p:spPr>
          <a:xfrm>
            <a:off x="619075" y="1712950"/>
            <a:ext cx="4492200" cy="21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most common form of cancer, skin cancer warrants early detection, and medical attention, requiring medical data exploration.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Skin lesions prompting greater urgency are set in an online medical database via the AI Skin Saviors project.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900" y="1027400"/>
            <a:ext cx="5462523" cy="308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ctrTitle" idx="4294967295"/>
          </p:nvPr>
        </p:nvSpPr>
        <p:spPr>
          <a:xfrm>
            <a:off x="779950" y="79995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</a:rPr>
              <a:t>Data Processing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23"/>
          <p:cNvSpPr txBox="1">
            <a:spLocks noGrp="1"/>
          </p:cNvSpPr>
          <p:nvPr>
            <p:ph type="subTitle" idx="4294967295"/>
          </p:nvPr>
        </p:nvSpPr>
        <p:spPr>
          <a:xfrm>
            <a:off x="779950" y="140947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CCCCC"/>
                </a:solidFill>
              </a:rPr>
              <a:t>How is the data managed?</a:t>
            </a:r>
            <a:endParaRPr sz="2200">
              <a:solidFill>
                <a:srgbClr val="CCCCCC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300" y="968217"/>
            <a:ext cx="6267023" cy="354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3"/>
          <p:cNvCxnSpPr/>
          <p:nvPr/>
        </p:nvCxnSpPr>
        <p:spPr>
          <a:xfrm flipH="1">
            <a:off x="-57900" y="4337100"/>
            <a:ext cx="4296300" cy="69900"/>
          </a:xfrm>
          <a:prstGeom prst="straightConnector1">
            <a:avLst/>
          </a:prstGeom>
          <a:noFill/>
          <a:ln w="19050" cap="flat" cmpd="sng">
            <a:solidFill>
              <a:srgbClr val="8C9FD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</Words>
  <Application>Microsoft Office PowerPoint</Application>
  <PresentationFormat>On-screen Show (16:9)</PresentationFormat>
  <Paragraphs>144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Calibri</vt:lpstr>
      <vt:lpstr>Courier New</vt:lpstr>
      <vt:lpstr>SamsungOne 400</vt:lpstr>
      <vt:lpstr>Raleway ExtraBold</vt:lpstr>
      <vt:lpstr>Raleway</vt:lpstr>
      <vt:lpstr>Cabin Condensed SemiBold</vt:lpstr>
      <vt:lpstr>Symbol</vt:lpstr>
      <vt:lpstr>Raleway Light</vt:lpstr>
      <vt:lpstr>News Cycle</vt:lpstr>
      <vt:lpstr>Raleway ExtraLight</vt:lpstr>
      <vt:lpstr>Arial</vt:lpstr>
      <vt:lpstr>Raleway SemiBold</vt:lpstr>
      <vt:lpstr>Rynaldo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Scope</vt:lpstr>
      <vt:lpstr>PowerPoint Presentation</vt:lpstr>
      <vt:lpstr>PowerPoint Presentation</vt:lpstr>
      <vt:lpstr>Data Processing</vt:lpstr>
      <vt:lpstr>PowerPoint Presentation</vt:lpstr>
      <vt:lpstr>Training Method</vt:lpstr>
      <vt:lpstr>PowerPoint Presentation</vt:lpstr>
      <vt:lpstr>Model Layers</vt:lpstr>
      <vt:lpstr>PowerPoint Presentation</vt:lpstr>
      <vt:lpstr>Focal loss</vt:lpstr>
      <vt:lpstr>Model Evaluation</vt:lpstr>
      <vt:lpstr>Expected Outcome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Customer 4095</cp:lastModifiedBy>
  <cp:revision>1</cp:revision>
  <dcterms:modified xsi:type="dcterms:W3CDTF">2022-03-03T19:07:06Z</dcterms:modified>
</cp:coreProperties>
</file>